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422" r:id="rId3"/>
    <p:sldId id="285" r:id="rId4"/>
    <p:sldId id="349" r:id="rId5"/>
    <p:sldId id="354" r:id="rId6"/>
    <p:sldId id="418" r:id="rId7"/>
    <p:sldId id="417" r:id="rId8"/>
    <p:sldId id="379" r:id="rId9"/>
    <p:sldId id="419" r:id="rId10"/>
    <p:sldId id="420" r:id="rId11"/>
    <p:sldId id="421"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82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6DAE4-A884-4FDA-A0A1-E1752CE721B2}"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6DAE4-A884-4FDA-A0A1-E1752CE721B2}"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6DAE4-A884-4FDA-A0A1-E1752CE721B2}" type="datetimeFigureOut">
              <a:rPr lang="en-US" smtClean="0"/>
              <a:pPr/>
              <a:t>9/6/2014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6DAE4-A884-4FDA-A0A1-E1752CE721B2}" type="datetimeFigureOut">
              <a:rPr lang="en-US" smtClean="0"/>
              <a:pPr/>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6DAE4-A884-4FDA-A0A1-E1752CE721B2}" type="datetimeFigureOut">
              <a:rPr lang="en-US" smtClean="0"/>
              <a:pPr/>
              <a:t>9/6/2014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6DAE4-A884-4FDA-A0A1-E1752CE721B2}"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6DAE4-A884-4FDA-A0A1-E1752CE721B2}"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6DAE4-A884-4FDA-A0A1-E1752CE721B2}" type="datetimeFigureOut">
              <a:rPr lang="en-US" smtClean="0"/>
              <a:pPr/>
              <a:t>9/6/2014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C7BDA-8F2C-48ED-B1CF-E6A48CD7A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Jeremy@usd21.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oenixICC2013_LOGO_FINAL.png"/>
          <p:cNvPicPr>
            <a:picLocks noGrp="1" noChangeAspect="1"/>
          </p:cNvPicPr>
          <p:nvPr>
            <p:ph idx="1"/>
          </p:nvPr>
        </p:nvPicPr>
        <p:blipFill>
          <a:blip r:embed="rId2" cstate="print"/>
          <a:stretch>
            <a:fillRect/>
          </a:stretch>
        </p:blipFill>
        <p:spPr>
          <a:xfrm>
            <a:off x="1066800" y="838200"/>
            <a:ext cx="6907937" cy="3453968"/>
          </a:xfrm>
        </p:spPr>
      </p:pic>
      <p:sp>
        <p:nvSpPr>
          <p:cNvPr id="2" name="Title 1"/>
          <p:cNvSpPr>
            <a:spLocks noGrp="1"/>
          </p:cNvSpPr>
          <p:nvPr>
            <p:ph type="title"/>
          </p:nvPr>
        </p:nvSpPr>
        <p:spPr>
          <a:xfrm>
            <a:off x="457200" y="1295400"/>
            <a:ext cx="8229600" cy="1143000"/>
          </a:xfrm>
        </p:spPr>
        <p:txBody>
          <a:bodyPr>
            <a:normAutofit/>
          </a:bodyPr>
          <a:lstStyle/>
          <a:p>
            <a:r>
              <a:rPr lang="en-US" sz="6600" b="1" dirty="0" smtClean="0">
                <a:latin typeface="Papyrus" pitchFamily="66" charset="0"/>
              </a:rPr>
              <a:t>WELCOME</a:t>
            </a:r>
            <a:endParaRPr lang="en-US" sz="6600" b="1" dirty="0">
              <a:latin typeface="Papyrus" pitchFamily="66" charset="0"/>
            </a:endParaRPr>
          </a:p>
        </p:txBody>
      </p:sp>
      <p:sp>
        <p:nvSpPr>
          <p:cNvPr id="6" name="Title 1"/>
          <p:cNvSpPr txBox="1">
            <a:spLocks/>
          </p:cNvSpPr>
          <p:nvPr/>
        </p:nvSpPr>
        <p:spPr>
          <a:xfrm>
            <a:off x="381000" y="4419600"/>
            <a:ext cx="822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Papyrus" pitchFamily="66" charset="0"/>
                <a:ea typeface="+mj-ea"/>
                <a:cs typeface="+mj-cs"/>
              </a:rPr>
              <a:t>phxicc.org  &amp; usd21.org  facebook.com/</a:t>
            </a:r>
            <a:r>
              <a:rPr kumimoji="0" lang="en-US" sz="6600" b="1" i="0" u="none" strike="noStrike" kern="1200" cap="none" spc="0" normalizeH="0" baseline="0" noProof="0" dirty="0" err="1" smtClean="0">
                <a:ln>
                  <a:noFill/>
                </a:ln>
                <a:solidFill>
                  <a:schemeClr val="tx1"/>
                </a:solidFill>
                <a:effectLst/>
                <a:uLnTx/>
                <a:uFillTx/>
                <a:latin typeface="Papyrus" pitchFamily="66" charset="0"/>
                <a:ea typeface="+mj-ea"/>
                <a:cs typeface="+mj-cs"/>
              </a:rPr>
              <a:t>phxicc</a:t>
            </a:r>
            <a:endParaRPr kumimoji="0" lang="en-US" sz="6600" b="1" i="0" u="none" strike="noStrike" kern="1200" cap="none" spc="0" normalizeH="0" baseline="0" noProof="0" dirty="0">
              <a:ln>
                <a:noFill/>
              </a:ln>
              <a:solidFill>
                <a:schemeClr val="tx1"/>
              </a:solidFill>
              <a:effectLst/>
              <a:uLnTx/>
              <a:uFillTx/>
              <a:latin typeface="Papyrus" pitchFamily="66"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Testament Conversion </a:t>
            </a:r>
            <a:r>
              <a:rPr lang="en-US" dirty="0" smtClean="0"/>
              <a:t/>
            </a:r>
            <a:br>
              <a:rPr lang="en-US" dirty="0" smtClean="0"/>
            </a:br>
            <a:r>
              <a:rPr lang="en-US" dirty="0" smtClean="0"/>
              <a:t>Answer Key #3 (Bonus &amp; Extra Credit)</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a:buNone/>
            </a:pPr>
            <a:r>
              <a:rPr lang="en-US" b="1" dirty="0"/>
              <a:t>BONUS QUESTION(s) – Riddles about the order of the books of the Bible (.25 each)</a:t>
            </a:r>
            <a:endParaRPr lang="en-US" dirty="0"/>
          </a:p>
          <a:p>
            <a:r>
              <a:rPr lang="en-US" dirty="0"/>
              <a:t>Why does Ruth have an attitude at Joshua</a:t>
            </a:r>
            <a:r>
              <a:rPr lang="en-US" dirty="0" smtClean="0"/>
              <a:t>?</a:t>
            </a:r>
          </a:p>
          <a:p>
            <a:pPr lvl="1"/>
            <a:r>
              <a:rPr lang="en-US" dirty="0" smtClean="0"/>
              <a:t>Because “Joshua, Judges, Ruth”</a:t>
            </a:r>
            <a:endParaRPr lang="en-US" dirty="0"/>
          </a:p>
          <a:p>
            <a:r>
              <a:rPr lang="en-US" dirty="0"/>
              <a:t>Why does Philemon have five cups of tea before him</a:t>
            </a:r>
            <a:r>
              <a:rPr lang="en-US" dirty="0" smtClean="0"/>
              <a:t>?</a:t>
            </a:r>
          </a:p>
          <a:p>
            <a:pPr lvl="1"/>
            <a:r>
              <a:rPr lang="en-US" dirty="0" smtClean="0"/>
              <a:t>Because “Hebrews.”</a:t>
            </a:r>
            <a:endParaRPr lang="en-US" dirty="0"/>
          </a:p>
          <a:p>
            <a:r>
              <a:rPr lang="en-US" dirty="0"/>
              <a:t>Which dude has three John’s behind him</a:t>
            </a:r>
            <a:r>
              <a:rPr lang="en-US" dirty="0" smtClean="0"/>
              <a:t>?</a:t>
            </a:r>
          </a:p>
          <a:p>
            <a:pPr lvl="1"/>
            <a:r>
              <a:rPr lang="en-US" dirty="0" smtClean="0"/>
              <a:t>Jude. (1</a:t>
            </a:r>
            <a:r>
              <a:rPr lang="en-US" baseline="30000" dirty="0" smtClean="0"/>
              <a:t>st</a:t>
            </a:r>
            <a:r>
              <a:rPr lang="en-US" dirty="0" smtClean="0"/>
              <a:t>, 2</a:t>
            </a:r>
            <a:r>
              <a:rPr lang="en-US" baseline="30000" dirty="0" smtClean="0"/>
              <a:t>nd</a:t>
            </a:r>
            <a:r>
              <a:rPr lang="en-US" dirty="0" smtClean="0"/>
              <a:t>, and 3</a:t>
            </a:r>
            <a:r>
              <a:rPr lang="en-US" baseline="30000" dirty="0" smtClean="0"/>
              <a:t>rd</a:t>
            </a:r>
            <a:r>
              <a:rPr lang="en-US" dirty="0" smtClean="0"/>
              <a:t> John precede Jude)</a:t>
            </a:r>
            <a:endParaRPr lang="en-US" dirty="0"/>
          </a:p>
          <a:p>
            <a:r>
              <a:rPr lang="en-US" dirty="0"/>
              <a:t>Which guy has two Peter’s coming after him</a:t>
            </a:r>
            <a:r>
              <a:rPr lang="en-US" dirty="0" smtClean="0"/>
              <a:t>?</a:t>
            </a:r>
          </a:p>
          <a:p>
            <a:pPr lvl="1"/>
            <a:r>
              <a:rPr lang="en-US" dirty="0" smtClean="0"/>
              <a:t>James. (James precedes 1</a:t>
            </a:r>
            <a:r>
              <a:rPr lang="en-US" baseline="30000" dirty="0" smtClean="0"/>
              <a:t>st</a:t>
            </a:r>
            <a:r>
              <a:rPr lang="en-US" dirty="0" smtClean="0"/>
              <a:t> and 2</a:t>
            </a:r>
            <a:r>
              <a:rPr lang="en-US" baseline="30000" dirty="0" smtClean="0"/>
              <a:t>nd</a:t>
            </a:r>
            <a:r>
              <a:rPr lang="en-US" dirty="0" smtClean="0"/>
              <a:t> Peter)</a:t>
            </a:r>
            <a:endParaRPr lang="en-US" dirty="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Cross</a:t>
            </a:r>
            <a:r>
              <a:rPr lang="en-US" dirty="0" smtClean="0"/>
              <a:t/>
            </a:r>
            <a:br>
              <a:rPr lang="en-US" dirty="0" smtClean="0"/>
            </a:br>
            <a:r>
              <a:rPr lang="en-US" dirty="0" smtClean="0"/>
              <a:t>Introduction</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Leo - </a:t>
            </a:r>
            <a:r>
              <a:rPr lang="en-US" dirty="0" smtClean="0"/>
              <a:t>bold, fired - up young disciple, listened to the Spirit, taking the one a day challenge!  Even though it was "</a:t>
            </a:r>
            <a:r>
              <a:rPr lang="en-US" dirty="0" err="1" smtClean="0"/>
              <a:t>uncool</a:t>
            </a:r>
            <a:r>
              <a:rPr lang="en-US" dirty="0" smtClean="0"/>
              <a:t>."</a:t>
            </a:r>
          </a:p>
          <a:p>
            <a:pPr lvl="0"/>
            <a:r>
              <a:rPr lang="en-US" dirty="0" smtClean="0"/>
              <a:t>Phil, </a:t>
            </a:r>
            <a:r>
              <a:rPr lang="en-US" dirty="0" smtClean="0"/>
              <a:t>came to church, loved it.  Since I as the more mature disciple, got a chance to set up the studies with </a:t>
            </a:r>
            <a:r>
              <a:rPr lang="en-US" dirty="0" smtClean="0"/>
              <a:t>Phil</a:t>
            </a:r>
            <a:r>
              <a:rPr lang="en-US" dirty="0" smtClean="0"/>
              <a:t> </a:t>
            </a:r>
            <a:r>
              <a:rPr lang="en-US" dirty="0" smtClean="0"/>
              <a:t>and </a:t>
            </a:r>
            <a:r>
              <a:rPr lang="en-US" dirty="0" smtClean="0"/>
              <a:t>Ralph.</a:t>
            </a:r>
            <a:endParaRPr lang="en-US" dirty="0" smtClean="0"/>
          </a:p>
          <a:p>
            <a:pPr lvl="0"/>
            <a:r>
              <a:rPr lang="en-US" dirty="0" smtClean="0"/>
              <a:t>Leo, </a:t>
            </a:r>
            <a:r>
              <a:rPr lang="en-US" dirty="0" smtClean="0"/>
              <a:t>does "know" the studies he's not exactly clear on how to present it, see me presenting it...and then he can imitate that.</a:t>
            </a:r>
          </a:p>
          <a:p>
            <a:pPr lvl="0"/>
            <a:r>
              <a:rPr lang="en-US" dirty="0" smtClean="0"/>
              <a:t>So the purposes of the FP class is not just to </a:t>
            </a:r>
          </a:p>
          <a:p>
            <a:pPr lvl="1"/>
            <a:r>
              <a:rPr lang="en-US" dirty="0" smtClean="0"/>
              <a:t>(1) </a:t>
            </a:r>
            <a:r>
              <a:rPr lang="en-US" dirty="0" err="1" smtClean="0"/>
              <a:t>Solifidy</a:t>
            </a:r>
            <a:r>
              <a:rPr lang="en-US" dirty="0" smtClean="0"/>
              <a:t> and </a:t>
            </a:r>
          </a:p>
          <a:p>
            <a:pPr lvl="1"/>
            <a:r>
              <a:rPr lang="en-US" dirty="0" smtClean="0"/>
              <a:t>(2) Unify, but also to </a:t>
            </a:r>
          </a:p>
          <a:p>
            <a:pPr lvl="1"/>
            <a:r>
              <a:rPr lang="en-US" dirty="0" smtClean="0"/>
              <a:t>(3</a:t>
            </a:r>
            <a:r>
              <a:rPr lang="en-US" dirty="0" smtClean="0"/>
              <a:t>) Multiply</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Cross</a:t>
            </a:r>
            <a:r>
              <a:rPr lang="en-US" dirty="0" smtClean="0"/>
              <a:t/>
            </a:r>
            <a:br>
              <a:rPr lang="en-US" dirty="0" smtClean="0"/>
            </a:br>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Phil did </a:t>
            </a:r>
            <a:r>
              <a:rPr lang="en-US" dirty="0" smtClean="0"/>
              <a:t>not have faith, so we started with?  </a:t>
            </a:r>
          </a:p>
          <a:p>
            <a:pPr lvl="1"/>
            <a:r>
              <a:rPr lang="en-US" dirty="0" smtClean="0"/>
              <a:t>The Book of John!  To build his faith in Jesus (John 20:31)!  When had faith in Jesus, the first study we did with him was?</a:t>
            </a:r>
          </a:p>
          <a:p>
            <a:pPr lvl="0"/>
            <a:r>
              <a:rPr lang="en-US" dirty="0" smtClean="0"/>
              <a:t>Seeking God!  </a:t>
            </a:r>
          </a:p>
          <a:p>
            <a:pPr lvl="1"/>
            <a:r>
              <a:rPr lang="en-US" dirty="0" smtClean="0"/>
              <a:t>When he decided to have the conviction to seek God as his priority then we moved on to what study?</a:t>
            </a:r>
          </a:p>
          <a:p>
            <a:pPr lvl="0"/>
            <a:r>
              <a:rPr lang="en-US" dirty="0" smtClean="0"/>
              <a:t>Word of God! </a:t>
            </a:r>
          </a:p>
          <a:p>
            <a:pPr lvl="1"/>
            <a:r>
              <a:rPr lang="en-US" dirty="0" smtClean="0"/>
              <a:t>Then he decided to have the conviction to go by only the bible and that all scripture inspired by God we moved on to what study?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Cross</a:t>
            </a:r>
            <a:r>
              <a:rPr lang="en-US" dirty="0" smtClean="0"/>
              <a:t/>
            </a:r>
            <a:br>
              <a:rPr lang="en-US" dirty="0" smtClean="0"/>
            </a:br>
            <a:r>
              <a:rPr lang="en-US" dirty="0" smtClean="0"/>
              <a:t>Introduction</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Discipleship!</a:t>
            </a:r>
          </a:p>
          <a:p>
            <a:pPr lvl="1"/>
            <a:r>
              <a:rPr lang="en-US" dirty="0" smtClean="0"/>
              <a:t>There the scriptures laid it out about what it means to be a true Christian, you need to be a follower, a real disciple, of Jesus.  Saved = Christian = Disciple.  </a:t>
            </a:r>
            <a:r>
              <a:rPr lang="en-US" dirty="0" smtClean="0"/>
              <a:t>Phil decide </a:t>
            </a:r>
            <a:r>
              <a:rPr lang="en-US" dirty="0" smtClean="0"/>
              <a:t>to go after being a disciple so we moved to the next study which is</a:t>
            </a:r>
            <a:r>
              <a:rPr lang="en-US" dirty="0" smtClean="0"/>
              <a:t>?</a:t>
            </a:r>
          </a:p>
          <a:p>
            <a:r>
              <a:rPr lang="en-US" dirty="0" smtClean="0"/>
              <a:t>PERSECUTION STUDY.</a:t>
            </a:r>
          </a:p>
          <a:p>
            <a:pPr lvl="1"/>
            <a:r>
              <a:rPr lang="en-US" dirty="0" smtClean="0"/>
              <a:t>As soon as right after seeking God.  Get to it for certain right after Discipleship.  We do not cover in this class, but it will be covered in leaders meeting (no quiz, but </a:t>
            </a:r>
            <a:r>
              <a:rPr lang="en-US" b="1" i="1" dirty="0" smtClean="0"/>
              <a:t>worth a bonus point on the next quiz!</a:t>
            </a:r>
            <a:r>
              <a:rPr lang="en-US" dirty="0" smtClean="0"/>
              <a:t>)</a:t>
            </a:r>
            <a:endParaRPr lang="en-US" dirty="0" smtClean="0"/>
          </a:p>
          <a:p>
            <a:pPr lvl="0"/>
            <a:r>
              <a:rPr lang="en-US" dirty="0" smtClean="0"/>
              <a:t>The Coming of The Kingdom!</a:t>
            </a:r>
          </a:p>
          <a:p>
            <a:pPr lvl="1"/>
            <a:r>
              <a:rPr lang="en-US" dirty="0" smtClean="0"/>
              <a:t>Shows the powerful continuity, from OT -&gt; NT.  Church was the new Spiritual Kingdom of Israel which "came with power" (Mark 9:1, Acts 1:8) in Acts 2, 33AD. When </a:t>
            </a:r>
            <a:r>
              <a:rPr lang="en-US" dirty="0" smtClean="0"/>
              <a:t>Phil </a:t>
            </a:r>
            <a:r>
              <a:rPr lang="en-US" dirty="0" smtClean="0"/>
              <a:t>understood the priority then church was to take we moved on to what study?</a:t>
            </a:r>
          </a:p>
          <a:p>
            <a:pPr lvl="0"/>
            <a:r>
              <a:rPr lang="en-US" dirty="0" smtClean="0"/>
              <a:t>Light and Darkness!  </a:t>
            </a:r>
          </a:p>
          <a:p>
            <a:pPr lvl="1"/>
            <a:r>
              <a:rPr lang="en-US" dirty="0" smtClean="0"/>
              <a:t>Really laid it out about what it takes to be biblically saved!  We asked </a:t>
            </a:r>
            <a:r>
              <a:rPr lang="en-US" dirty="0" smtClean="0"/>
              <a:t>Phil </a:t>
            </a:r>
            <a:r>
              <a:rPr lang="en-US" dirty="0" smtClean="0"/>
              <a:t>at the end of that study to write out a sin list, which will come into play tonight.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Cross</a:t>
            </a:r>
            <a:r>
              <a:rPr lang="en-US" dirty="0" smtClean="0"/>
              <a:t/>
            </a:r>
            <a:br>
              <a:rPr lang="en-US" dirty="0" smtClean="0"/>
            </a:br>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we did the "Light AND Darkness" study (notice, we did not split it up!) then what?</a:t>
            </a:r>
          </a:p>
          <a:p>
            <a:pPr lvl="1"/>
            <a:r>
              <a:rPr lang="en-US" dirty="0" smtClean="0"/>
              <a:t>NT Conversions?  </a:t>
            </a:r>
            <a:endParaRPr lang="en-US" dirty="0" smtClean="0"/>
          </a:p>
          <a:p>
            <a:pPr lvl="2"/>
            <a:r>
              <a:rPr lang="en-US" dirty="0" smtClean="0"/>
              <a:t>Not </a:t>
            </a:r>
            <a:r>
              <a:rPr lang="en-US" dirty="0" smtClean="0"/>
              <a:t>really, NT Conversion is NOT a study but a set of teachings to crystallize your understanding of biblical conversion and to help augment your firepower to deal with "false doctrine."  </a:t>
            </a:r>
          </a:p>
          <a:p>
            <a:pPr lvl="1"/>
            <a:r>
              <a:rPr lang="en-US" dirty="0" smtClean="0"/>
              <a:t>There was a "micro-study" - but it's not an </a:t>
            </a:r>
            <a:r>
              <a:rPr lang="en-US" dirty="0" smtClean="0"/>
              <a:t>actual study</a:t>
            </a:r>
            <a:r>
              <a:rPr lang="en-US" dirty="0" smtClean="0"/>
              <a:t>...it's there to help build inspiration and urgency and to clarify it takes faith, repent, be a disciple and then you need to be baptized for the forgiveness of your sins and the gift of the Holy Spirit. (</a:t>
            </a:r>
            <a:r>
              <a:rPr lang="en-US" b="1" dirty="0" smtClean="0"/>
              <a:t>Acts 2:38</a:t>
            </a:r>
            <a:r>
              <a:rPr lang="en-US" dirty="0" smtClean="0"/>
              <a: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Cross</a:t>
            </a:r>
            <a:r>
              <a:rPr lang="en-US" dirty="0" smtClean="0"/>
              <a:t/>
            </a:r>
            <a:br>
              <a:rPr lang="en-US" dirty="0" smtClean="0"/>
            </a:br>
            <a:r>
              <a:rPr lang="en-US" dirty="0" smtClean="0"/>
              <a:t>Introduction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Of Any study, This needs to be intense, able to focus, no background noise.  </a:t>
            </a:r>
            <a:r>
              <a:rPr lang="en-US" b="1" dirty="0" smtClean="0"/>
              <a:t>Not a public place.</a:t>
            </a:r>
          </a:p>
          <a:p>
            <a:pPr lvl="0"/>
            <a:r>
              <a:rPr lang="en-US" dirty="0" smtClean="0"/>
              <a:t>Questions before we begin “</a:t>
            </a:r>
            <a:r>
              <a:rPr lang="en-US" b="1" dirty="0" smtClean="0"/>
              <a:t>The Cross</a:t>
            </a:r>
            <a:r>
              <a:rPr lang="en-US" dirty="0" smtClean="0"/>
              <a:t>” study:</a:t>
            </a:r>
            <a:endParaRPr lang="en-US" dirty="0" smtClean="0"/>
          </a:p>
          <a:p>
            <a:pPr lvl="1"/>
            <a:r>
              <a:rPr lang="en-US" dirty="0" smtClean="0"/>
              <a:t>Did you go over the last study?  </a:t>
            </a:r>
          </a:p>
          <a:p>
            <a:pPr lvl="1"/>
            <a:r>
              <a:rPr lang="en-US" dirty="0" smtClean="0"/>
              <a:t>Did you finish that sin list?  </a:t>
            </a:r>
          </a:p>
          <a:p>
            <a:pPr lvl="0"/>
            <a:r>
              <a:rPr lang="en-US" dirty="0" smtClean="0"/>
              <a:t>Tonight, we're going to be doing the cross study.</a:t>
            </a:r>
          </a:p>
          <a:p>
            <a:pPr lvl="0"/>
            <a:r>
              <a:rPr lang="en-US" dirty="0" smtClean="0"/>
              <a:t>We are going to look at the </a:t>
            </a:r>
            <a:r>
              <a:rPr lang="en-US" dirty="0" smtClean="0"/>
              <a:t>passion (Jesus suffering on the cross) </a:t>
            </a:r>
            <a:r>
              <a:rPr lang="en-US" dirty="0" smtClean="0"/>
              <a:t>in three different </a:t>
            </a:r>
            <a:r>
              <a:rPr lang="en-US" dirty="0" smtClean="0"/>
              <a:t>ways:</a:t>
            </a:r>
            <a:endParaRPr lang="en-US" dirty="0" smtClean="0"/>
          </a:p>
          <a:p>
            <a:pPr marL="971550" lvl="1" indent="-514350">
              <a:buFont typeface="+mj-lt"/>
              <a:buAutoNum type="arabicPeriod"/>
            </a:pPr>
            <a:r>
              <a:rPr lang="en-US" dirty="0" smtClean="0"/>
              <a:t>Biblical point of view.</a:t>
            </a:r>
          </a:p>
          <a:p>
            <a:pPr marL="971550" lvl="1" indent="-514350">
              <a:buFont typeface="+mj-lt"/>
              <a:buAutoNum type="arabicPeriod"/>
            </a:pPr>
            <a:r>
              <a:rPr lang="en-US" dirty="0" smtClean="0"/>
              <a:t>Medical point of view.  </a:t>
            </a:r>
          </a:p>
          <a:p>
            <a:pPr marL="971550" lvl="1" indent="-514350">
              <a:buFont typeface="+mj-lt"/>
              <a:buAutoNum type="arabicPeriod"/>
            </a:pPr>
            <a:r>
              <a:rPr lang="en-US" dirty="0" smtClean="0"/>
              <a:t>Spiritual point of view.</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Cross</a:t>
            </a:r>
            <a:r>
              <a:rPr lang="en-US" dirty="0" smtClean="0"/>
              <a:t/>
            </a:r>
            <a:br>
              <a:rPr lang="en-US" dirty="0" smtClean="0"/>
            </a:br>
            <a:r>
              <a:rPr lang="en-US" dirty="0" smtClean="0"/>
              <a:t>Introduction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Strongly urged to watch the cross video.  There are a few copies of it in the congregation.</a:t>
            </a:r>
          </a:p>
          <a:p>
            <a:pPr lvl="0"/>
            <a:r>
              <a:rPr lang="en-US" dirty="0" smtClean="0"/>
              <a:t>It is powerful to watch this video together after the study.</a:t>
            </a:r>
          </a:p>
          <a:p>
            <a:pPr lvl="1"/>
            <a:r>
              <a:rPr lang="en-US" dirty="0" smtClean="0"/>
              <a:t>If time permits or at another time you might want to watch the passion of the Christ video.  </a:t>
            </a:r>
            <a:r>
              <a:rPr lang="en-US" b="1" dirty="0" smtClean="0"/>
              <a:t>It's absolutely worth the time.</a:t>
            </a:r>
          </a:p>
          <a:p>
            <a:pPr lvl="0"/>
            <a:r>
              <a:rPr lang="en-US" dirty="0" smtClean="0"/>
              <a:t>After having a prayer - begin to look at the passion account. </a:t>
            </a:r>
          </a:p>
          <a:p>
            <a:pPr lvl="1"/>
            <a:r>
              <a:rPr lang="en-US" dirty="0" smtClean="0"/>
              <a:t>With other studies, keep the study to an hour or less.  Confession might make this one a bit longer.</a:t>
            </a:r>
          </a:p>
          <a:p>
            <a:pPr lvl="1"/>
            <a:r>
              <a:rPr lang="en-US" dirty="0" smtClean="0"/>
              <a:t>A lot of reading to it, so for those of you leading the study, need to be energetic and giving! </a:t>
            </a:r>
          </a:p>
          <a:p>
            <a:pPr lvl="0"/>
            <a:r>
              <a:rPr lang="en-US" dirty="0" smtClean="0"/>
              <a:t>As with any of these scriptural studies - if you present the word of God in a boring way it is sin.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Cross</a:t>
            </a:r>
            <a:r>
              <a:rPr lang="en-US" dirty="0" smtClean="0"/>
              <a:t/>
            </a:r>
            <a:br>
              <a:rPr lang="en-US" dirty="0" smtClean="0"/>
            </a:br>
            <a:r>
              <a:rPr lang="en-US" dirty="0" smtClean="0"/>
              <a:t>Biblical Point of View</a:t>
            </a:r>
            <a:endParaRPr lang="en-US" dirty="0"/>
          </a:p>
        </p:txBody>
      </p:sp>
      <p:sp>
        <p:nvSpPr>
          <p:cNvPr id="3" name="Content Placeholder 2"/>
          <p:cNvSpPr>
            <a:spLocks noGrp="1"/>
          </p:cNvSpPr>
          <p:nvPr>
            <p:ph idx="1"/>
          </p:nvPr>
        </p:nvSpPr>
        <p:spPr/>
        <p:txBody>
          <a:bodyPr/>
          <a:lstStyle/>
          <a:p>
            <a:r>
              <a:rPr lang="en-US" dirty="0" smtClean="0"/>
              <a:t>This a study about the last few hours of Jesus' life. Right after the last supper.  </a:t>
            </a:r>
          </a:p>
          <a:p>
            <a:r>
              <a:rPr lang="en-US" dirty="0" smtClean="0"/>
              <a:t>We’ll read a section of scripture, have a brief discussion about each section, and then move on to the next.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Matt 26:31-35</a:t>
            </a:r>
            <a:endParaRPr lang="en-US" dirty="0"/>
          </a:p>
        </p:txBody>
      </p:sp>
      <p:sp>
        <p:nvSpPr>
          <p:cNvPr id="3" name="Content Placeholder 2"/>
          <p:cNvSpPr>
            <a:spLocks noGrp="1"/>
          </p:cNvSpPr>
          <p:nvPr>
            <p:ph idx="1"/>
          </p:nvPr>
        </p:nvSpPr>
        <p:spPr/>
        <p:txBody>
          <a:bodyPr/>
          <a:lstStyle/>
          <a:p>
            <a:pPr lvl="0">
              <a:buNone/>
            </a:pPr>
            <a:r>
              <a:rPr lang="en-US" b="1" dirty="0" smtClean="0"/>
              <a:t>Matt 26:31-35 </a:t>
            </a:r>
          </a:p>
          <a:p>
            <a:pPr lvl="0"/>
            <a:r>
              <a:rPr lang="en-US" dirty="0" smtClean="0"/>
              <a:t>Jesus focused on the scriptures - quoting them and prophesy.</a:t>
            </a:r>
          </a:p>
          <a:p>
            <a:pPr lvl="0"/>
            <a:r>
              <a:rPr lang="en-US" dirty="0" smtClean="0"/>
              <a:t>Peter focused on his emotions, leads the other's in the same way - going by their feelings instead of what Jesus is saying, and what the scriptures are saying.</a:t>
            </a:r>
          </a:p>
          <a:p>
            <a:pPr lvl="0">
              <a:buNone/>
            </a:pP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Matt </a:t>
            </a:r>
            <a:r>
              <a:rPr lang="en-US" b="1" dirty="0" smtClean="0"/>
              <a:t>26:36-46</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What stands out there </a:t>
            </a:r>
            <a:r>
              <a:rPr lang="en-US" dirty="0" smtClean="0"/>
              <a:t>Leo</a:t>
            </a:r>
            <a:r>
              <a:rPr lang="en-US" dirty="0" smtClean="0"/>
              <a:t>?  </a:t>
            </a:r>
            <a:endParaRPr lang="en-US" dirty="0" smtClean="0"/>
          </a:p>
          <a:p>
            <a:pPr lvl="1"/>
            <a:r>
              <a:rPr lang="en-US" dirty="0" smtClean="0"/>
              <a:t>They would not stay up and pray, they fell asleep.</a:t>
            </a:r>
          </a:p>
          <a:p>
            <a:pPr lvl="0"/>
            <a:r>
              <a:rPr lang="en-US" dirty="0" smtClean="0"/>
              <a:t>What stands out </a:t>
            </a:r>
            <a:r>
              <a:rPr lang="en-US" dirty="0" smtClean="0"/>
              <a:t>Phil?</a:t>
            </a:r>
            <a:endParaRPr lang="en-US" dirty="0" smtClean="0"/>
          </a:p>
          <a:p>
            <a:pPr lvl="1"/>
            <a:r>
              <a:rPr lang="en-US" dirty="0" smtClean="0"/>
              <a:t>Takes the 11 faithful, go to Gethsemane to pray, "sit there and pray."</a:t>
            </a:r>
          </a:p>
          <a:p>
            <a:pPr lvl="0"/>
            <a:r>
              <a:rPr lang="en-US" dirty="0" smtClean="0"/>
              <a:t>Verse 37 - sorrowful and troubled.</a:t>
            </a:r>
          </a:p>
          <a:p>
            <a:pPr lvl="1"/>
            <a:r>
              <a:rPr lang="en-US" dirty="0" smtClean="0"/>
              <a:t>Vulnerable, honest.  Needs his friends.  Hurting.  </a:t>
            </a:r>
          </a:p>
          <a:p>
            <a:pPr lvl="1"/>
            <a:r>
              <a:rPr lang="en-US" dirty="0" smtClean="0"/>
              <a:t>Heart changes after three hours.  Ready to face the cross.  You'll need to pray radically </a:t>
            </a:r>
            <a:r>
              <a:rPr lang="en-US" dirty="0" smtClean="0"/>
              <a:t>as well</a:t>
            </a:r>
            <a:r>
              <a:rPr lang="en-US" dirty="0" smtClean="0"/>
              <a:t>, </a:t>
            </a:r>
            <a:r>
              <a:rPr lang="en-US" dirty="0" smtClean="0"/>
              <a:t>to face the </a:t>
            </a:r>
            <a:r>
              <a:rPr lang="en-US" dirty="0" smtClean="0"/>
              <a:t>different crosses </a:t>
            </a:r>
            <a:r>
              <a:rPr lang="en-US" dirty="0" smtClean="0"/>
              <a:t>in your life.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t>
            </a:r>
            <a:r>
              <a:rPr lang="en-US" dirty="0" smtClean="0"/>
              <a:t>Events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smtClean="0"/>
              <a:t>9/7 Sunday (Tomorrow) </a:t>
            </a:r>
          </a:p>
          <a:p>
            <a:r>
              <a:rPr lang="en-US" b="1" dirty="0" smtClean="0"/>
              <a:t>10AM</a:t>
            </a:r>
            <a:r>
              <a:rPr lang="en-US" dirty="0" smtClean="0"/>
              <a:t> - Church Service</a:t>
            </a:r>
          </a:p>
          <a:p>
            <a:r>
              <a:rPr lang="en-US" b="1" dirty="0" smtClean="0"/>
              <a:t>2:30PM </a:t>
            </a:r>
            <a:r>
              <a:rPr lang="en-US" dirty="0" smtClean="0"/>
              <a:t>– Leaders Meeting</a:t>
            </a:r>
          </a:p>
          <a:p>
            <a:pPr marL="0" indent="0">
              <a:buNone/>
            </a:pPr>
            <a:endParaRPr lang="en-US" b="1" dirty="0" smtClean="0"/>
          </a:p>
          <a:p>
            <a:pPr marL="0" indent="0">
              <a:buNone/>
            </a:pPr>
            <a:r>
              <a:rPr lang="en-US" b="1" u="sng" dirty="0" smtClean="0"/>
              <a:t>9/10 Wednesday </a:t>
            </a:r>
          </a:p>
          <a:p>
            <a:pPr marL="0" indent="0">
              <a:buNone/>
            </a:pPr>
            <a:r>
              <a:rPr lang="en-US" b="1" dirty="0" smtClean="0"/>
              <a:t>7:30PM</a:t>
            </a:r>
            <a:r>
              <a:rPr lang="en-US" dirty="0" smtClean="0"/>
              <a:t> – Men’s Midweek </a:t>
            </a:r>
            <a:r>
              <a:rPr lang="en-US" b="1" dirty="0" smtClean="0"/>
              <a:t>&amp;</a:t>
            </a:r>
            <a:r>
              <a:rPr lang="en-US" dirty="0" smtClean="0"/>
              <a:t> First Principles Session #8 (The Baptism of the Holy Spirit)</a:t>
            </a:r>
            <a:endParaRPr lang="en-US" dirty="0"/>
          </a:p>
          <a:p>
            <a:pPr marL="0" indent="0">
              <a:buNone/>
            </a:pPr>
            <a:endParaRPr lang="en-US" b="1" dirty="0" smtClean="0"/>
          </a:p>
          <a:p>
            <a:pPr marL="0" indent="0">
              <a:buNone/>
            </a:pPr>
            <a:r>
              <a:rPr lang="en-US" b="1" u="sng" dirty="0" smtClean="0"/>
              <a:t>9/20 Saturday </a:t>
            </a:r>
          </a:p>
          <a:p>
            <a:r>
              <a:rPr lang="en-US" dirty="0" smtClean="0"/>
              <a:t>8AM – 1PM </a:t>
            </a:r>
            <a:r>
              <a:rPr lang="en-US" dirty="0" err="1" smtClean="0"/>
              <a:t>Mercyworldwide</a:t>
            </a:r>
            <a:r>
              <a:rPr lang="en-US" dirty="0" smtClean="0"/>
              <a:t> Blood drive!</a:t>
            </a:r>
          </a:p>
          <a:p>
            <a:pPr marL="0" indent="0">
              <a:buNone/>
            </a:pPr>
            <a:endParaRPr lang="en-US" dirty="0" smtClean="0"/>
          </a:p>
          <a:p>
            <a:pPr marL="0" indent="0">
              <a:buNone/>
            </a:pPr>
            <a:r>
              <a:rPr lang="en-US" b="1" u="sng" dirty="0" smtClean="0"/>
              <a:t>Sunday November 16</a:t>
            </a:r>
            <a:r>
              <a:rPr lang="en-US" b="1" u="sng" baseline="30000" dirty="0" smtClean="0"/>
              <a:t>th</a:t>
            </a:r>
            <a:endParaRPr lang="en-US" b="1" u="sng" dirty="0" smtClean="0"/>
          </a:p>
          <a:p>
            <a:r>
              <a:rPr lang="en-US" dirty="0" smtClean="0"/>
              <a:t>6x Missions contribution</a:t>
            </a:r>
          </a:p>
          <a:p>
            <a:pPr marL="0" indent="0">
              <a:buNone/>
            </a:pPr>
            <a:endParaRPr lang="en-US" dirty="0" smtClean="0"/>
          </a:p>
          <a:p>
            <a:pPr marL="0" indent="0">
              <a:buNone/>
            </a:pPr>
            <a:endParaRPr lang="en-US" dirty="0" smtClean="0"/>
          </a:p>
          <a:p>
            <a:pPr marL="0" indent="0">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Matt 26:47-56</a:t>
            </a:r>
            <a:endParaRPr lang="en-US" dirty="0"/>
          </a:p>
        </p:txBody>
      </p:sp>
      <p:sp>
        <p:nvSpPr>
          <p:cNvPr id="3" name="Content Placeholder 2"/>
          <p:cNvSpPr>
            <a:spLocks noGrp="1"/>
          </p:cNvSpPr>
          <p:nvPr>
            <p:ph idx="1"/>
          </p:nvPr>
        </p:nvSpPr>
        <p:spPr/>
        <p:txBody>
          <a:bodyPr/>
          <a:lstStyle/>
          <a:p>
            <a:pPr lvl="0"/>
            <a:r>
              <a:rPr lang="en-US" dirty="0" smtClean="0"/>
              <a:t>The prophecy gets fulfilled!  They all leave Jesus!  Crushing!</a:t>
            </a:r>
          </a:p>
          <a:p>
            <a:pPr lvl="0"/>
            <a:r>
              <a:rPr lang="en-US" dirty="0" smtClean="0"/>
              <a:t>Judas betrays him with a kiss.  Knew him for three years!  Washed his feet!</a:t>
            </a:r>
          </a:p>
          <a:p>
            <a:pPr lvl="0"/>
            <a:r>
              <a:rPr lang="en-US" dirty="0" smtClean="0"/>
              <a:t>From Luke 22 - Peter reaches for his sword (It was Peter, and yet Jesus fixes the guy's ear...)</a:t>
            </a:r>
          </a:p>
          <a:p>
            <a:pPr lvl="0"/>
            <a:r>
              <a:rPr lang="en-US" dirty="0" smtClean="0"/>
              <a:t>I can call down 12 legions of angels...I could call 12,000 Angels. 1 Angel defeated 185,000!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Matt 26:57-68</a:t>
            </a:r>
            <a:endParaRPr lang="en-US" dirty="0"/>
          </a:p>
        </p:txBody>
      </p:sp>
      <p:sp>
        <p:nvSpPr>
          <p:cNvPr id="3" name="Content Placeholder 2"/>
          <p:cNvSpPr>
            <a:spLocks noGrp="1"/>
          </p:cNvSpPr>
          <p:nvPr>
            <p:ph idx="1"/>
          </p:nvPr>
        </p:nvSpPr>
        <p:spPr/>
        <p:txBody>
          <a:bodyPr/>
          <a:lstStyle/>
          <a:p>
            <a:pPr lvl="0"/>
            <a:r>
              <a:rPr lang="en-US" dirty="0" smtClean="0"/>
              <a:t>Intense.  Some say he never claimed to be the Christ.  Jesus lays it out.</a:t>
            </a:r>
          </a:p>
          <a:p>
            <a:pPr lvl="0"/>
            <a:r>
              <a:rPr lang="en-US" dirty="0" smtClean="0"/>
              <a:t>The Jewish leaders.  He taught them when he was just a boy in Luke 2.   These were his own people, those who claimed to know God and yet with God in their presence, mocking him.</a:t>
            </a:r>
          </a:p>
          <a:p>
            <a:pPr lvl="0"/>
            <a:r>
              <a:rPr lang="en-US" dirty="0" smtClean="0"/>
              <a:t>And now the first physical trauma, they punch him in the face and spit in his face.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Matt 26:69-75</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Intense.  Here is Peter, wimpy in front of this girl. </a:t>
            </a:r>
          </a:p>
          <a:p>
            <a:pPr lvl="0"/>
            <a:r>
              <a:rPr lang="en-US" dirty="0" smtClean="0"/>
              <a:t>The rooster crows.  The bible says he goes out to weep bitterly.</a:t>
            </a:r>
          </a:p>
          <a:p>
            <a:r>
              <a:rPr lang="en-US" dirty="0" smtClean="0"/>
              <a:t>In order to be a disciple, you must take a stand</a:t>
            </a:r>
          </a:p>
          <a:p>
            <a:pPr>
              <a:buNone/>
            </a:pPr>
            <a:r>
              <a:rPr lang="en-US" b="1" dirty="0" smtClean="0"/>
              <a:t>Note: </a:t>
            </a:r>
            <a:r>
              <a:rPr lang="en-US" dirty="0" smtClean="0"/>
              <a:t>Making a few comments, but let the scriptures be powerful, let them speak for themselves.  Get Ralph to grasp the story.  Keep things moving.</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Matt 27:1-10</a:t>
            </a:r>
            <a:endParaRPr lang="en-US" dirty="0"/>
          </a:p>
        </p:txBody>
      </p:sp>
      <p:sp>
        <p:nvSpPr>
          <p:cNvPr id="3" name="Content Placeholder 2"/>
          <p:cNvSpPr>
            <a:spLocks noGrp="1"/>
          </p:cNvSpPr>
          <p:nvPr>
            <p:ph idx="1"/>
          </p:nvPr>
        </p:nvSpPr>
        <p:spPr/>
        <p:txBody>
          <a:bodyPr>
            <a:normAutofit lnSpcReduction="10000"/>
          </a:bodyPr>
          <a:lstStyle/>
          <a:p>
            <a:r>
              <a:rPr lang="en-US" dirty="0" smtClean="0"/>
              <a:t>Judas, filled with so much remorse, wants to undo the evil he's done, give the money back because he’s in so much in despair...in some ways, Judas was no bigger a sinner than all the others – the biggest difference is he quit.</a:t>
            </a:r>
          </a:p>
          <a:p>
            <a:r>
              <a:rPr lang="en-US" dirty="0" smtClean="0"/>
              <a:t>Quit on God, got suicidal, got depressed, “</a:t>
            </a:r>
            <a:r>
              <a:rPr lang="en-US" i="1" dirty="0" smtClean="0"/>
              <a:t>I just can't believe, I just can't follow...</a:t>
            </a:r>
            <a:r>
              <a:rPr lang="en-US" dirty="0" smtClean="0"/>
              <a:t>”</a:t>
            </a:r>
          </a:p>
          <a:p>
            <a:r>
              <a:rPr lang="en-US" dirty="0" smtClean="0"/>
              <a:t>Therein is the challenge, as a disciple you can </a:t>
            </a:r>
            <a:r>
              <a:rPr lang="en-US" b="1" dirty="0" smtClean="0"/>
              <a:t>never quit following the LORD.</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Matt 27:11-26</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Pilate is trying to be clever, trying to get out of this in a political way.</a:t>
            </a:r>
          </a:p>
          <a:p>
            <a:pPr lvl="0"/>
            <a:r>
              <a:rPr lang="en-US" dirty="0" smtClean="0"/>
              <a:t>By letting go one of the prisoners. </a:t>
            </a:r>
          </a:p>
          <a:p>
            <a:pPr lvl="0"/>
            <a:r>
              <a:rPr lang="en-US" dirty="0" smtClean="0"/>
              <a:t>Made Jesus the obvious choice for them to free...thinking they'd see the difference between Jesus and Barabbas.  The leaders of the Jews persuaded the people to get Barabbas' set free.  A lot of guys never listen to their wives.  Amen for marriage retreats!</a:t>
            </a:r>
          </a:p>
          <a:p>
            <a:pPr lvl="0"/>
            <a:r>
              <a:rPr lang="en-US" dirty="0" smtClean="0"/>
              <a:t>Gives in to the people, washes his hands, and condemns Jesus to death.</a:t>
            </a:r>
          </a:p>
          <a:p>
            <a:pPr lvl="0"/>
            <a:r>
              <a:rPr lang="en-US" dirty="0" smtClean="0"/>
              <a:t>First the Jews condemn him in the Sanhedrin, and now the Gentiles condemn him.  All hope is lost.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Matt 27:27-31, Matt 27:32-44</a:t>
            </a:r>
            <a:br>
              <a:rPr lang="en-US" b="1" dirty="0" smtClean="0"/>
            </a:br>
            <a:r>
              <a:rPr lang="en-US" b="1" dirty="0" smtClean="0"/>
              <a:t>&amp; Matt 27:45-56</a:t>
            </a:r>
            <a:endParaRPr lang="en-US" dirty="0"/>
          </a:p>
        </p:txBody>
      </p:sp>
      <p:sp>
        <p:nvSpPr>
          <p:cNvPr id="3" name="Content Placeholder 2"/>
          <p:cNvSpPr>
            <a:spLocks noGrp="1"/>
          </p:cNvSpPr>
          <p:nvPr>
            <p:ph idx="1"/>
          </p:nvPr>
        </p:nvSpPr>
        <p:spPr/>
        <p:txBody>
          <a:bodyPr/>
          <a:lstStyle/>
          <a:p>
            <a:r>
              <a:rPr lang="en-US" dirty="0" smtClean="0"/>
              <a:t>Horrifically speaks for itself.  Jesus is beaten.</a:t>
            </a:r>
          </a:p>
          <a:p>
            <a:pPr lvl="0"/>
            <a:r>
              <a:rPr lang="en-US" dirty="0" smtClean="0"/>
              <a:t>Dark, at noontime.  Three hours later, gives up his spirit and dies.</a:t>
            </a:r>
          </a:p>
          <a:p>
            <a:pPr lvl="0"/>
            <a:r>
              <a:rPr lang="en-US" dirty="0" smtClean="0"/>
              <a:t>Earthquake, rock's splitting, people raising from the dead.  </a:t>
            </a:r>
          </a:p>
          <a:p>
            <a:pPr lvl="1"/>
            <a:r>
              <a:rPr lang="en-US" dirty="0" smtClean="0"/>
              <a:t>This was no ordinary man, this was the Son of God!</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Matt 27:57-61, Matt 27:62-66 </a:t>
            </a:r>
            <a:br>
              <a:rPr lang="en-US" b="1" dirty="0" smtClean="0"/>
            </a:br>
            <a:r>
              <a:rPr lang="en-US" b="1" dirty="0" smtClean="0"/>
              <a:t>&amp;  Matt 28:1-10</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Finally someone steps up, give me the Body of Jesus.</a:t>
            </a:r>
          </a:p>
          <a:p>
            <a:pPr lvl="0"/>
            <a:r>
              <a:rPr lang="en-US" dirty="0" smtClean="0"/>
              <a:t>They knew about the Lord's prophecy - "in three days I will rise again."</a:t>
            </a:r>
          </a:p>
          <a:p>
            <a:pPr lvl="0"/>
            <a:r>
              <a:rPr lang="en-US" dirty="0" smtClean="0"/>
              <a:t>Huge stone, sealed the stone, and put guards there!</a:t>
            </a:r>
          </a:p>
          <a:p>
            <a:pPr lvl="0"/>
            <a:r>
              <a:rPr lang="en-US" dirty="0" smtClean="0"/>
              <a:t>The scriptures are captivating.</a:t>
            </a:r>
          </a:p>
          <a:p>
            <a:pPr lvl="0"/>
            <a:r>
              <a:rPr lang="en-US" dirty="0" smtClean="0"/>
              <a:t>For Ralph, first time through.  Still get a chuckle with the Angel sitting up there on the stone.</a:t>
            </a:r>
          </a:p>
          <a:p>
            <a:pPr lvl="0"/>
            <a:r>
              <a:rPr lang="en-US" dirty="0" smtClean="0"/>
              <a:t>Gives Ralph a sense...of what Jesus went through...</a:t>
            </a:r>
          </a:p>
          <a:p>
            <a:pPr lvl="0"/>
            <a:r>
              <a:rPr lang="en-US" dirty="0" smtClean="0"/>
              <a:t>In medical account there is more detail.</a:t>
            </a:r>
          </a:p>
          <a:p>
            <a:pPr lvl="1"/>
            <a:r>
              <a:rPr lang="en-US" dirty="0" smtClean="0"/>
              <a:t>This is in effect what Mel Gibson documented with "The Passion."</a:t>
            </a:r>
          </a:p>
          <a:p>
            <a:pPr lvl="0"/>
            <a:r>
              <a:rPr lang="en-US" dirty="0" smtClean="0"/>
              <a:t>Show the cross video and/or go out and buy the passion.</a:t>
            </a:r>
          </a:p>
          <a:p>
            <a:pPr lvl="0">
              <a:buNone/>
            </a:pP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Medical Account</a:t>
            </a:r>
            <a:br>
              <a:rPr lang="en-US" b="1" dirty="0" smtClean="0"/>
            </a:br>
            <a:r>
              <a:rPr lang="en-US" b="1" dirty="0" smtClean="0"/>
              <a:t>Dr. C. Truman Davis </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Physical account, I think, does an extraordinary job of braking down what went on Physically.</a:t>
            </a:r>
          </a:p>
          <a:p>
            <a:pPr lvl="0"/>
            <a:r>
              <a:rPr lang="en-US" dirty="0" smtClean="0"/>
              <a:t>A doctor did this in depth study.</a:t>
            </a:r>
          </a:p>
          <a:p>
            <a:pPr lvl="0"/>
            <a:r>
              <a:rPr lang="en-US" dirty="0" smtClean="0"/>
              <a:t>Most are not used to reading this kind of thing so have the leader read.</a:t>
            </a:r>
          </a:p>
          <a:p>
            <a:pPr lvl="0"/>
            <a:r>
              <a:rPr lang="en-US" dirty="0" smtClean="0"/>
              <a:t>I've found it's not best for Ralph or Bob to read/trade reading.  </a:t>
            </a:r>
          </a:p>
          <a:p>
            <a:pPr lvl="0"/>
            <a:r>
              <a:rPr lang="en-US" dirty="0" smtClean="0"/>
              <a:t>Don't send someone home to read this - read it with them.  It is intense and really connects the biblical account to what happened.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Medical Account</a:t>
            </a:r>
            <a:br>
              <a:rPr lang="en-US" b="1" dirty="0" smtClean="0"/>
            </a:br>
            <a:r>
              <a:rPr lang="en-US" dirty="0" smtClean="0"/>
              <a:t> </a:t>
            </a:r>
            <a:r>
              <a:rPr lang="en-US" dirty="0" err="1" smtClean="0"/>
              <a:t>stipes</a:t>
            </a:r>
            <a:r>
              <a:rPr lang="en-US" dirty="0" smtClean="0"/>
              <a:t>, </a:t>
            </a:r>
            <a:r>
              <a:rPr lang="en-US" dirty="0" err="1" smtClean="0"/>
              <a:t>patibulum</a:t>
            </a:r>
            <a:r>
              <a:rPr lang="en-US" dirty="0" smtClean="0"/>
              <a:t>, Tau cross</a:t>
            </a:r>
            <a:endParaRPr lang="en-US" dirty="0"/>
          </a:p>
        </p:txBody>
      </p:sp>
      <p:pic>
        <p:nvPicPr>
          <p:cNvPr id="12" name="Content Placeholder 11" descr="Cross1.jpg"/>
          <p:cNvPicPr>
            <a:picLocks noGrp="1" noChangeAspect="1"/>
          </p:cNvPicPr>
          <p:nvPr>
            <p:ph idx="1"/>
          </p:nvPr>
        </p:nvPicPr>
        <p:blipFill>
          <a:blip r:embed="rId2" cstate="print"/>
          <a:stretch>
            <a:fillRect/>
          </a:stretch>
        </p:blipFill>
        <p:spPr>
          <a:xfrm>
            <a:off x="762000" y="1752600"/>
            <a:ext cx="7399020" cy="417992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Medical Account</a:t>
            </a:r>
            <a:br>
              <a:rPr lang="en-US" b="1" dirty="0" smtClean="0"/>
            </a:br>
            <a:r>
              <a:rPr lang="en-US" dirty="0" smtClean="0"/>
              <a:t> “Palms” vs. “Wrists” (Hands)</a:t>
            </a:r>
            <a:endParaRPr lang="en-US" dirty="0"/>
          </a:p>
        </p:txBody>
      </p:sp>
      <p:pic>
        <p:nvPicPr>
          <p:cNvPr id="4" name="Content Placeholder 3" descr="WristsNailed.jpg"/>
          <p:cNvPicPr>
            <a:picLocks noGrp="1" noChangeAspect="1"/>
          </p:cNvPicPr>
          <p:nvPr>
            <p:ph idx="1"/>
          </p:nvPr>
        </p:nvPicPr>
        <p:blipFill>
          <a:blip r:embed="rId2" cstate="print"/>
          <a:stretch>
            <a:fillRect/>
          </a:stretch>
        </p:blipFill>
        <p:spPr>
          <a:xfrm>
            <a:off x="533400" y="1447800"/>
            <a:ext cx="8227476" cy="4648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225"/>
            <a:ext cx="9144000" cy="55435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Medical Account</a:t>
            </a:r>
            <a:br>
              <a:rPr lang="en-US" b="1" dirty="0" smtClean="0"/>
            </a:br>
            <a:r>
              <a:rPr lang="en-US" dirty="0" smtClean="0"/>
              <a:t> </a:t>
            </a:r>
            <a:r>
              <a:rPr lang="en-US" dirty="0" err="1" smtClean="0"/>
              <a:t>flagrum</a:t>
            </a:r>
            <a:r>
              <a:rPr lang="en-US" dirty="0" smtClean="0"/>
              <a:t> (or flagellum) </a:t>
            </a:r>
            <a:endParaRPr lang="en-US" dirty="0"/>
          </a:p>
        </p:txBody>
      </p:sp>
      <p:pic>
        <p:nvPicPr>
          <p:cNvPr id="4" name="Content Placeholder 3" descr="whip.jpg"/>
          <p:cNvPicPr>
            <a:picLocks noGrp="1" noChangeAspect="1"/>
          </p:cNvPicPr>
          <p:nvPr>
            <p:ph idx="1"/>
          </p:nvPr>
        </p:nvPicPr>
        <p:blipFill>
          <a:blip r:embed="rId2" cstate="print"/>
          <a:stretch>
            <a:fillRect/>
          </a:stretch>
        </p:blipFill>
        <p:spPr>
          <a:xfrm>
            <a:off x="818767" y="1600200"/>
            <a:ext cx="7506465" cy="45259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Medical Account</a:t>
            </a:r>
            <a:br>
              <a:rPr lang="en-US" b="1" dirty="0" smtClean="0"/>
            </a:br>
            <a:r>
              <a:rPr lang="en-US" dirty="0" smtClean="0"/>
              <a:t> the prisoner is near death…</a:t>
            </a:r>
            <a:endParaRPr lang="en-US" dirty="0"/>
          </a:p>
        </p:txBody>
      </p:sp>
      <p:pic>
        <p:nvPicPr>
          <p:cNvPr id="4" name="Content Placeholder 3" descr="scourging 33.jpg"/>
          <p:cNvPicPr>
            <a:picLocks noGrp="1" noChangeAspect="1"/>
          </p:cNvPicPr>
          <p:nvPr>
            <p:ph idx="1"/>
          </p:nvPr>
        </p:nvPicPr>
        <p:blipFill>
          <a:blip r:embed="rId2" cstate="print"/>
          <a:stretch>
            <a:fillRect/>
          </a:stretch>
        </p:blipFill>
        <p:spPr>
          <a:xfrm>
            <a:off x="914400" y="1981200"/>
            <a:ext cx="7162800" cy="35814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Medical Account</a:t>
            </a:r>
            <a:br>
              <a:rPr lang="en-US" b="1" dirty="0" smtClean="0"/>
            </a:br>
            <a:r>
              <a:rPr lang="en-US" dirty="0" smtClean="0"/>
              <a:t>The Crown</a:t>
            </a:r>
            <a:endParaRPr lang="en-US" dirty="0"/>
          </a:p>
        </p:txBody>
      </p:sp>
      <p:pic>
        <p:nvPicPr>
          <p:cNvPr id="4" name="Content Placeholder 3" descr="Thorn-again---Jim-Cavieze-006.jpg"/>
          <p:cNvPicPr>
            <a:picLocks noGrp="1" noChangeAspect="1"/>
          </p:cNvPicPr>
          <p:nvPr>
            <p:ph idx="1"/>
          </p:nvPr>
        </p:nvPicPr>
        <p:blipFill>
          <a:blip r:embed="rId2" cstate="print"/>
          <a:stretch>
            <a:fillRect/>
          </a:stretch>
        </p:blipFill>
        <p:spPr>
          <a:xfrm>
            <a:off x="1600200" y="1676400"/>
            <a:ext cx="6293115" cy="377586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Medical Account</a:t>
            </a:r>
            <a:br>
              <a:rPr lang="en-US" b="1" dirty="0" smtClean="0"/>
            </a:br>
            <a:r>
              <a:rPr lang="en-US" dirty="0" smtClean="0"/>
              <a:t>The Cross</a:t>
            </a:r>
            <a:endParaRPr lang="en-US" dirty="0"/>
          </a:p>
        </p:txBody>
      </p:sp>
      <p:pic>
        <p:nvPicPr>
          <p:cNvPr id="4" name="Content Placeholder 3" descr="jesus_crucifixion-nail-thru-wrist.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Medical Account</a:t>
            </a:r>
            <a:br>
              <a:rPr lang="en-US" b="1" dirty="0" smtClean="0"/>
            </a:br>
            <a:r>
              <a:rPr lang="en-US" dirty="0" smtClean="0"/>
              <a:t>The Empty Tomb</a:t>
            </a:r>
            <a:endParaRPr lang="en-US" dirty="0"/>
          </a:p>
        </p:txBody>
      </p:sp>
      <p:pic>
        <p:nvPicPr>
          <p:cNvPr id="4" name="Content Placeholder 3" descr="empty_tomb_wide.jpg"/>
          <p:cNvPicPr>
            <a:picLocks noGrp="1" noChangeAspect="1"/>
          </p:cNvPicPr>
          <p:nvPr>
            <p:ph idx="1"/>
          </p:nvPr>
        </p:nvPicPr>
        <p:blipFill>
          <a:blip r:embed="rId2" cstate="print"/>
          <a:stretch>
            <a:fillRect/>
          </a:stretch>
        </p:blipFill>
        <p:spPr>
          <a:xfrm>
            <a:off x="609599" y="1905000"/>
            <a:ext cx="7742903" cy="27432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Personal Responsibility </a:t>
            </a:r>
            <a:r>
              <a:rPr lang="en-US" dirty="0" smtClean="0"/>
              <a:t/>
            </a:r>
            <a:br>
              <a:rPr lang="en-US" dirty="0" smtClean="0"/>
            </a:br>
            <a:r>
              <a:rPr lang="en-US" sz="3600" smtClean="0"/>
              <a:t>Spiritual Account </a:t>
            </a:r>
            <a:r>
              <a:rPr lang="en-US" sz="3600" dirty="0" smtClean="0"/>
              <a:t>of The Cross</a:t>
            </a:r>
            <a:endParaRPr lang="en-US" sz="3600" dirty="0"/>
          </a:p>
        </p:txBody>
      </p:sp>
      <p:sp>
        <p:nvSpPr>
          <p:cNvPr id="3" name="Content Placeholder 2"/>
          <p:cNvSpPr>
            <a:spLocks noGrp="1"/>
          </p:cNvSpPr>
          <p:nvPr>
            <p:ph idx="1"/>
          </p:nvPr>
        </p:nvSpPr>
        <p:spPr/>
        <p:txBody>
          <a:bodyPr>
            <a:normAutofit fontScale="55000" lnSpcReduction="20000"/>
          </a:bodyPr>
          <a:lstStyle/>
          <a:p>
            <a:pPr>
              <a:buNone/>
            </a:pPr>
            <a:endParaRPr lang="en-US" dirty="0" smtClean="0"/>
          </a:p>
          <a:p>
            <a:pPr>
              <a:buNone/>
            </a:pPr>
            <a:r>
              <a:rPr lang="en-US" b="1" dirty="0" smtClean="0"/>
              <a:t>A. Remember there were many others who died by crucifixion in the first century. It was not that Jesus was </a:t>
            </a:r>
          </a:p>
          <a:p>
            <a:r>
              <a:rPr lang="en-US" dirty="0" smtClean="0"/>
              <a:t>physically crucified that makes Him unique; it was that He was crucified for you, in your place. He died on </a:t>
            </a:r>
          </a:p>
          <a:p>
            <a:r>
              <a:rPr lang="en-US" dirty="0" smtClean="0"/>
              <a:t>the cross for you. </a:t>
            </a:r>
          </a:p>
          <a:p>
            <a:pPr>
              <a:buNone/>
            </a:pPr>
            <a:r>
              <a:rPr lang="en-US" b="1" dirty="0" smtClean="0"/>
              <a:t>B. Romans 3:23 </a:t>
            </a:r>
          </a:p>
          <a:p>
            <a:pPr>
              <a:buNone/>
            </a:pPr>
            <a:r>
              <a:rPr lang="en-US" b="1" dirty="0" smtClean="0"/>
              <a:t>C. Isaiah 59:1-2 </a:t>
            </a:r>
          </a:p>
          <a:p>
            <a:pPr>
              <a:buNone/>
            </a:pPr>
            <a:r>
              <a:rPr lang="en-US" b="1" dirty="0" smtClean="0"/>
              <a:t>D. Matthew 27:46 </a:t>
            </a:r>
          </a:p>
          <a:p>
            <a:pPr>
              <a:buNone/>
            </a:pPr>
            <a:r>
              <a:rPr lang="en-US" b="1" dirty="0" smtClean="0"/>
              <a:t>E. Share the sins that you committed before being baptized and your feelings of being forgiven at baptism. </a:t>
            </a:r>
          </a:p>
          <a:p>
            <a:r>
              <a:rPr lang="en-US" dirty="0" smtClean="0"/>
              <a:t>Ask the person with whom you are studying to share and confess their sins. </a:t>
            </a:r>
          </a:p>
          <a:p>
            <a:pPr>
              <a:buNone/>
            </a:pPr>
            <a:r>
              <a:rPr lang="en-US" b="1" dirty="0" smtClean="0"/>
              <a:t>F. Isaiah 53:4-6 (substitute your name). </a:t>
            </a:r>
          </a:p>
          <a:p>
            <a:pPr>
              <a:buNone/>
            </a:pPr>
            <a:r>
              <a:rPr lang="en-US" b="1" dirty="0" smtClean="0"/>
              <a:t>G. If possible immediately after this study watch either The Cross or The Passion video.</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enixICC2013_LOGO_FINAL.png"/>
          <p:cNvPicPr>
            <a:picLocks noChangeAspect="1"/>
          </p:cNvPicPr>
          <p:nvPr/>
        </p:nvPicPr>
        <p:blipFill>
          <a:blip r:embed="rId2" cstate="print"/>
          <a:stretch>
            <a:fillRect/>
          </a:stretch>
        </p:blipFill>
        <p:spPr>
          <a:xfrm>
            <a:off x="1219200" y="1752600"/>
            <a:ext cx="6907937" cy="3453968"/>
          </a:xfrm>
          <a:prstGeom prst="rect">
            <a:avLst/>
          </a:prstGeom>
        </p:spPr>
      </p:pic>
      <p:sp>
        <p:nvSpPr>
          <p:cNvPr id="2" name="Title 1"/>
          <p:cNvSpPr>
            <a:spLocks noGrp="1"/>
          </p:cNvSpPr>
          <p:nvPr>
            <p:ph type="ctrTitle"/>
          </p:nvPr>
        </p:nvSpPr>
        <p:spPr>
          <a:xfrm>
            <a:off x="685800" y="1905000"/>
            <a:ext cx="7772400" cy="1466850"/>
          </a:xfrm>
        </p:spPr>
        <p:txBody>
          <a:bodyPr>
            <a:normAutofit/>
          </a:bodyPr>
          <a:lstStyle/>
          <a:p>
            <a:r>
              <a:rPr lang="en-US" sz="6600" b="1" dirty="0" smtClean="0">
                <a:latin typeface="Papyrus" pitchFamily="66" charset="0"/>
              </a:rPr>
              <a:t>First Principles </a:t>
            </a:r>
            <a:r>
              <a:rPr lang="en-US" sz="6600" b="1" dirty="0" smtClean="0">
                <a:latin typeface="Papyrus" pitchFamily="66" charset="0"/>
              </a:rPr>
              <a:t>2014</a:t>
            </a:r>
            <a:endParaRPr lang="en-US" sz="6600" b="1" dirty="0">
              <a:latin typeface="Papyrus" pitchFamily="66" charset="0"/>
            </a:endParaRPr>
          </a:p>
        </p:txBody>
      </p:sp>
      <p:sp>
        <p:nvSpPr>
          <p:cNvPr id="3" name="Subtitle 2"/>
          <p:cNvSpPr>
            <a:spLocks noGrp="1"/>
          </p:cNvSpPr>
          <p:nvPr>
            <p:ph type="subTitle" idx="1"/>
          </p:nvPr>
        </p:nvSpPr>
        <p:spPr>
          <a:xfrm>
            <a:off x="1371600" y="381000"/>
            <a:ext cx="6400800" cy="1752600"/>
          </a:xfrm>
        </p:spPr>
        <p:txBody>
          <a:bodyPr/>
          <a:lstStyle/>
          <a:p>
            <a:r>
              <a:rPr lang="en-US" b="1" dirty="0" smtClean="0">
                <a:solidFill>
                  <a:schemeClr val="tx1"/>
                </a:solidFill>
              </a:rPr>
              <a:t>First Principles </a:t>
            </a:r>
            <a:r>
              <a:rPr lang="en-US" b="1" dirty="0" smtClean="0">
                <a:solidFill>
                  <a:schemeClr val="tx1"/>
                </a:solidFill>
              </a:rPr>
              <a:t>QUIZ:</a:t>
            </a:r>
            <a:endParaRPr lang="en-US" b="1" dirty="0" smtClean="0">
              <a:solidFill>
                <a:schemeClr val="tx1"/>
              </a:solidFill>
            </a:endParaRPr>
          </a:p>
          <a:p>
            <a:r>
              <a:rPr lang="en-US" b="1" dirty="0" smtClean="0">
                <a:solidFill>
                  <a:schemeClr val="tx1"/>
                </a:solidFill>
              </a:rPr>
              <a:t>New Testament Conversion</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Testament Conversion</a:t>
            </a:r>
            <a:br>
              <a:rPr lang="en-US" b="1" dirty="0" smtClean="0"/>
            </a:br>
            <a:r>
              <a:rPr lang="en-US" b="1" dirty="0" smtClean="0"/>
              <a:t>QUIZ Part 1</a:t>
            </a:r>
            <a:endParaRPr lang="en-US" b="1" dirty="0"/>
          </a:p>
        </p:txBody>
      </p:sp>
      <p:sp>
        <p:nvSpPr>
          <p:cNvPr id="3" name="Content Placeholder 2"/>
          <p:cNvSpPr>
            <a:spLocks noGrp="1"/>
          </p:cNvSpPr>
          <p:nvPr>
            <p:ph idx="1"/>
          </p:nvPr>
        </p:nvSpPr>
        <p:spPr>
          <a:xfrm>
            <a:off x="457200" y="1600200"/>
            <a:ext cx="8458200" cy="5257800"/>
          </a:xfrm>
        </p:spPr>
        <p:txBody>
          <a:bodyPr>
            <a:normAutofit fontScale="85000" lnSpcReduction="20000"/>
          </a:bodyPr>
          <a:lstStyle/>
          <a:p>
            <a:pPr>
              <a:buNone/>
            </a:pPr>
            <a:r>
              <a:rPr lang="en-US" dirty="0" smtClean="0"/>
              <a:t>1 - In the past seven days have you led one of the "</a:t>
            </a:r>
            <a:r>
              <a:rPr lang="en-US" b="1" dirty="0" smtClean="0"/>
              <a:t>First Principles</a:t>
            </a:r>
            <a:r>
              <a:rPr lang="en-US" dirty="0" smtClean="0"/>
              <a:t>" bible studies with a friend? YES / NO</a:t>
            </a:r>
          </a:p>
          <a:p>
            <a:pPr>
              <a:buNone/>
            </a:pPr>
            <a:r>
              <a:rPr lang="en-US" dirty="0" smtClean="0"/>
              <a:t>2 - Which scripture teaches us that we must "</a:t>
            </a:r>
            <a:r>
              <a:rPr lang="en-US" b="1" i="1" dirty="0" smtClean="0"/>
              <a:t>Love the Lord your God with all your heart and with all your soul and with all your mind.</a:t>
            </a:r>
            <a:r>
              <a:rPr lang="en-US" dirty="0" smtClean="0"/>
              <a:t>" and "</a:t>
            </a:r>
            <a:r>
              <a:rPr lang="en-US" b="1" i="1" dirty="0" smtClean="0"/>
              <a:t>Love your neighbor as yourself?</a:t>
            </a:r>
            <a:r>
              <a:rPr lang="en-US" dirty="0" smtClean="0"/>
              <a:t>”</a:t>
            </a:r>
          </a:p>
          <a:p>
            <a:pPr>
              <a:buNone/>
            </a:pPr>
            <a:endParaRPr lang="en-US" dirty="0" smtClean="0"/>
          </a:p>
          <a:p>
            <a:pPr>
              <a:buNone/>
            </a:pPr>
            <a:r>
              <a:rPr lang="en-US" b="1" u="sng" dirty="0" smtClean="0"/>
              <a:t>MAJOR CONVERSIONS (.25 </a:t>
            </a:r>
            <a:r>
              <a:rPr lang="en-US" b="1" u="sng" dirty="0" smtClean="0"/>
              <a:t>points each)</a:t>
            </a:r>
            <a:endParaRPr lang="en-US" dirty="0" smtClean="0"/>
          </a:p>
          <a:p>
            <a:pPr>
              <a:buNone/>
            </a:pPr>
            <a:r>
              <a:rPr lang="en-US" b="1" dirty="0" smtClean="0"/>
              <a:t>3</a:t>
            </a:r>
            <a:r>
              <a:rPr lang="en-US" dirty="0" smtClean="0"/>
              <a:t> - Put the </a:t>
            </a:r>
            <a:r>
              <a:rPr lang="en-US" dirty="0" smtClean="0"/>
              <a:t>chapter(s) </a:t>
            </a:r>
            <a:r>
              <a:rPr lang="en-US" dirty="0" smtClean="0"/>
              <a:t>of Acts </a:t>
            </a:r>
            <a:r>
              <a:rPr lang="en-US" dirty="0" smtClean="0"/>
              <a:t>next to the people converted.</a:t>
            </a:r>
            <a:endParaRPr lang="en-US" dirty="0" smtClean="0"/>
          </a:p>
          <a:p>
            <a:pPr marL="971550" lvl="1" indent="-571500">
              <a:buAutoNum type="romanLcPeriod"/>
            </a:pPr>
            <a:r>
              <a:rPr lang="en-US" dirty="0" smtClean="0"/>
              <a:t>The Philippian Jailer and his family</a:t>
            </a:r>
          </a:p>
          <a:p>
            <a:pPr marL="971550" lvl="1" indent="-571500">
              <a:buAutoNum type="romanLcPeriod"/>
            </a:pPr>
            <a:r>
              <a:rPr lang="en-US" dirty="0" smtClean="0"/>
              <a:t>The Ethiopian Eunuch</a:t>
            </a:r>
          </a:p>
          <a:p>
            <a:pPr marL="971550" lvl="1" indent="-571500">
              <a:buFont typeface="+mj-lt"/>
              <a:buAutoNum type="romanLcPeriod"/>
            </a:pPr>
            <a:r>
              <a:rPr lang="en-US" dirty="0" smtClean="0"/>
              <a:t>The 3,000</a:t>
            </a:r>
          </a:p>
          <a:p>
            <a:pPr marL="971550" lvl="1" indent="-571500">
              <a:buFont typeface="+mj-lt"/>
              <a:buAutoNum type="romanLcPeriod"/>
            </a:pPr>
            <a:r>
              <a:rPr lang="en-US" dirty="0" smtClean="0"/>
              <a:t>Paul the Apostle</a:t>
            </a:r>
          </a:p>
          <a:p>
            <a:pPr marL="0" lvl="0" indent="0">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Testament Conversion</a:t>
            </a:r>
            <a:br>
              <a:rPr lang="en-US" b="1" dirty="0" smtClean="0"/>
            </a:br>
            <a:r>
              <a:rPr lang="en-US" b="1" dirty="0" smtClean="0"/>
              <a:t>QUIZ Part 2</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4.) </a:t>
            </a:r>
            <a:r>
              <a:rPr lang="en-US" dirty="0" smtClean="0"/>
              <a:t>Please write out the Four </a:t>
            </a:r>
            <a:r>
              <a:rPr lang="en-US" dirty="0" smtClean="0"/>
              <a:t>Questions Concerning Conversion </a:t>
            </a:r>
            <a:r>
              <a:rPr lang="en-US" b="1" dirty="0" smtClean="0"/>
              <a:t>(.25 Each)</a:t>
            </a:r>
          </a:p>
          <a:p>
            <a:pPr>
              <a:buNone/>
            </a:pPr>
            <a:endParaRPr lang="en-US" dirty="0" smtClean="0"/>
          </a:p>
          <a:p>
            <a:pPr>
              <a:buNone/>
            </a:pPr>
            <a:r>
              <a:rPr lang="en-US" dirty="0" smtClean="0"/>
              <a:t>5</a:t>
            </a:r>
            <a:r>
              <a:rPr lang="en-US" dirty="0"/>
              <a:t>.) </a:t>
            </a:r>
            <a:r>
              <a:rPr lang="en-US" dirty="0" smtClean="0"/>
              <a:t>Refute "</a:t>
            </a:r>
            <a:r>
              <a:rPr lang="en-US" b="1" dirty="0" smtClean="0"/>
              <a:t>Baptism </a:t>
            </a:r>
            <a:r>
              <a:rPr lang="en-US" b="1" dirty="0"/>
              <a:t>does not save you!</a:t>
            </a:r>
            <a:r>
              <a:rPr lang="en-US" dirty="0"/>
              <a:t>" </a:t>
            </a:r>
            <a:r>
              <a:rPr lang="en-US" dirty="0" smtClean="0"/>
              <a:t>(</a:t>
            </a:r>
            <a:r>
              <a:rPr lang="en-US" dirty="0"/>
              <a:t>Scriptures and points)</a:t>
            </a:r>
            <a:endParaRPr lang="en-US" dirty="0" smtClean="0"/>
          </a:p>
          <a:p>
            <a:pPr>
              <a:buNone/>
            </a:pPr>
            <a:endParaRPr lang="en-US" b="1" dirty="0" smtClean="0"/>
          </a:p>
          <a:p>
            <a:pPr>
              <a:buNone/>
            </a:pPr>
            <a:r>
              <a:rPr lang="en-US" b="1" dirty="0" smtClean="0"/>
              <a:t>BONUS </a:t>
            </a:r>
            <a:r>
              <a:rPr lang="en-US" b="1" dirty="0" smtClean="0"/>
              <a:t>QUESTION(s) – Riddles about </a:t>
            </a:r>
            <a:r>
              <a:rPr lang="en-US" b="1" dirty="0" smtClean="0"/>
              <a:t>the order of the books of the </a:t>
            </a:r>
            <a:r>
              <a:rPr lang="en-US" b="1" dirty="0" smtClean="0"/>
              <a:t>Bible (.25 each)</a:t>
            </a:r>
            <a:endParaRPr lang="en-US" dirty="0" smtClean="0"/>
          </a:p>
          <a:p>
            <a:r>
              <a:rPr lang="en-US" dirty="0" smtClean="0"/>
              <a:t>Why does Ruth have an attitude at Joshua?</a:t>
            </a:r>
          </a:p>
          <a:p>
            <a:r>
              <a:rPr lang="en-US" dirty="0" smtClean="0"/>
              <a:t>Why does Philemon have five cups of tea before him?</a:t>
            </a:r>
          </a:p>
          <a:p>
            <a:r>
              <a:rPr lang="en-US" dirty="0" smtClean="0"/>
              <a:t>Which dude has three John’s behind him?</a:t>
            </a:r>
          </a:p>
          <a:p>
            <a:r>
              <a:rPr lang="en-US" dirty="0" smtClean="0"/>
              <a:t>Which guy has two Peter’s coming after him?</a:t>
            </a:r>
            <a:endParaRPr lang="en-US" dirty="0" smtClean="0"/>
          </a:p>
          <a:p>
            <a:pPr>
              <a:buNone/>
            </a:pPr>
            <a:endParaRPr lang="en-US"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Testament Conversion</a:t>
            </a:r>
            <a:br>
              <a:rPr lang="en-US" b="1" dirty="0" smtClean="0"/>
            </a:br>
            <a:r>
              <a:rPr lang="en-US" b="1" dirty="0" smtClean="0"/>
              <a:t>QUIZ Part 3 (Extra Credit)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b="1" dirty="0" smtClean="0"/>
              <a:t>Extra Credit </a:t>
            </a:r>
            <a:r>
              <a:rPr lang="en-US" b="1" dirty="0" smtClean="0"/>
              <a:t>(.25 </a:t>
            </a:r>
            <a:r>
              <a:rPr lang="en-US" b="1" dirty="0" smtClean="0"/>
              <a:t>points each) - Circle one</a:t>
            </a:r>
            <a:endParaRPr lang="en-US" dirty="0" smtClean="0"/>
          </a:p>
          <a:p>
            <a:pPr marL="971550" lvl="1" indent="-571500">
              <a:buFont typeface="+mj-lt"/>
              <a:buAutoNum type="romanLcPeriod"/>
            </a:pPr>
            <a:r>
              <a:rPr lang="en-US" dirty="0" smtClean="0"/>
              <a:t>I am signed up for the good news email! </a:t>
            </a:r>
            <a:r>
              <a:rPr lang="en-US" dirty="0" smtClean="0"/>
              <a:t>YES </a:t>
            </a:r>
            <a:r>
              <a:rPr lang="en-US" dirty="0" smtClean="0"/>
              <a:t>or NO</a:t>
            </a:r>
          </a:p>
          <a:p>
            <a:pPr marL="971550" lvl="1" indent="-571500">
              <a:buFont typeface="+mj-lt"/>
              <a:buAutoNum type="romanLcPeriod"/>
            </a:pPr>
            <a:r>
              <a:rPr lang="en-US" dirty="0" smtClean="0"/>
              <a:t>I </a:t>
            </a:r>
            <a:r>
              <a:rPr lang="en-US" b="1" u="sng" dirty="0" smtClean="0"/>
              <a:t>have received </a:t>
            </a:r>
            <a:r>
              <a:rPr lang="en-US" dirty="0" smtClean="0"/>
              <a:t>an </a:t>
            </a:r>
            <a:r>
              <a:rPr lang="en-US" dirty="0" smtClean="0"/>
              <a:t>SMS </a:t>
            </a:r>
            <a:r>
              <a:rPr lang="en-US" dirty="0" smtClean="0"/>
              <a:t>message from </a:t>
            </a:r>
            <a:r>
              <a:rPr lang="en-US" dirty="0" smtClean="0"/>
              <a:t>the phxicc.org site!  YES or NO</a:t>
            </a:r>
          </a:p>
          <a:p>
            <a:pPr marL="971550" lvl="1" indent="-571500">
              <a:buFont typeface="+mj-lt"/>
              <a:buAutoNum type="romanLcPeriod"/>
            </a:pPr>
            <a:r>
              <a:rPr lang="en-US" dirty="0" smtClean="0"/>
              <a:t>I </a:t>
            </a:r>
            <a:r>
              <a:rPr lang="en-US" dirty="0" smtClean="0"/>
              <a:t>have "liked" the PHXICC </a:t>
            </a:r>
            <a:r>
              <a:rPr lang="en-US" dirty="0" err="1" smtClean="0"/>
              <a:t>facebook</a:t>
            </a:r>
            <a:r>
              <a:rPr lang="en-US" dirty="0" smtClean="0"/>
              <a:t> page (facebook.com/</a:t>
            </a:r>
            <a:r>
              <a:rPr lang="en-US" dirty="0" err="1" smtClean="0"/>
              <a:t>phxicc</a:t>
            </a:r>
            <a:r>
              <a:rPr lang="en-US" dirty="0" smtClean="0"/>
              <a:t>)!  YES or NO</a:t>
            </a:r>
          </a:p>
          <a:p>
            <a:pPr marL="971550" lvl="1" indent="-571500">
              <a:buFont typeface="+mj-lt"/>
              <a:buAutoNum type="romanLcPeriod"/>
            </a:pPr>
            <a:r>
              <a:rPr lang="en-US" dirty="0" smtClean="0"/>
              <a:t>I’ve written a paragraph response to first principles and emailed it to </a:t>
            </a:r>
            <a:r>
              <a:rPr lang="en-US" dirty="0" smtClean="0">
                <a:hlinkClick r:id="rId2"/>
              </a:rPr>
              <a:t>Jeremy@usd21.org</a:t>
            </a:r>
            <a:r>
              <a:rPr lang="en-US" dirty="0" smtClean="0"/>
              <a:t>! YES or NO</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Testament Conversion </a:t>
            </a:r>
            <a:r>
              <a:rPr lang="en-US" dirty="0" smtClean="0"/>
              <a:t/>
            </a:r>
            <a:br>
              <a:rPr lang="en-US" dirty="0" smtClean="0"/>
            </a:br>
            <a:r>
              <a:rPr lang="en-US" dirty="0" smtClean="0"/>
              <a:t>Answer Key #1</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 In the past seven days have you led one of the "</a:t>
            </a:r>
            <a:r>
              <a:rPr lang="en-US" b="1" dirty="0" smtClean="0"/>
              <a:t>First Principles</a:t>
            </a:r>
            <a:r>
              <a:rPr lang="en-US" dirty="0" smtClean="0"/>
              <a:t>" bible studies with a friend? </a:t>
            </a:r>
            <a:r>
              <a:rPr lang="en-US" b="1" dirty="0" smtClean="0"/>
              <a:t>YES</a:t>
            </a:r>
            <a:r>
              <a:rPr lang="en-US" dirty="0" smtClean="0"/>
              <a:t> / NO</a:t>
            </a:r>
          </a:p>
          <a:p>
            <a:pPr>
              <a:buNone/>
            </a:pPr>
            <a:r>
              <a:rPr lang="en-US" dirty="0" smtClean="0"/>
              <a:t>2 - Which scripture teaches us that we must "</a:t>
            </a:r>
            <a:r>
              <a:rPr lang="en-US" b="1" i="1" dirty="0" smtClean="0"/>
              <a:t>Love the Lord your God with all your heart and with all your soul and with all your mind.</a:t>
            </a:r>
            <a:r>
              <a:rPr lang="en-US" dirty="0" smtClean="0"/>
              <a:t>" and "</a:t>
            </a:r>
            <a:r>
              <a:rPr lang="en-US" b="1" i="1" dirty="0" smtClean="0"/>
              <a:t>Love your neighbor as yourself?</a:t>
            </a:r>
            <a:r>
              <a:rPr lang="en-US" dirty="0" smtClean="0"/>
              <a:t>"  Matthew 22:37-39</a:t>
            </a:r>
          </a:p>
          <a:p>
            <a:pPr>
              <a:buNone/>
            </a:pPr>
            <a:r>
              <a:rPr lang="en-US" b="1" dirty="0" smtClean="0"/>
              <a:t> </a:t>
            </a:r>
            <a:endParaRPr lang="en-US" dirty="0" smtClean="0"/>
          </a:p>
          <a:p>
            <a:pPr>
              <a:buNone/>
            </a:pPr>
            <a:r>
              <a:rPr lang="en-US" b="1" u="sng" dirty="0"/>
              <a:t>MAJOR CONVERSIONS (.25 points each)</a:t>
            </a:r>
            <a:endParaRPr lang="en-US" dirty="0"/>
          </a:p>
          <a:p>
            <a:pPr>
              <a:buNone/>
            </a:pPr>
            <a:r>
              <a:rPr lang="en-US" b="1" dirty="0"/>
              <a:t>3</a:t>
            </a:r>
            <a:r>
              <a:rPr lang="en-US" dirty="0"/>
              <a:t> - Put the chapter(s) of Acts next to the people converted.</a:t>
            </a:r>
          </a:p>
          <a:p>
            <a:pPr marL="971550" lvl="1" indent="-571500">
              <a:buAutoNum type="romanLcPeriod"/>
            </a:pPr>
            <a:r>
              <a:rPr lang="en-US" dirty="0"/>
              <a:t>The Philippian Jailer and his </a:t>
            </a:r>
            <a:r>
              <a:rPr lang="en-US" dirty="0" smtClean="0"/>
              <a:t>family (Acts 16)</a:t>
            </a:r>
            <a:endParaRPr lang="en-US" dirty="0"/>
          </a:p>
          <a:p>
            <a:pPr marL="971550" lvl="1" indent="-571500">
              <a:buAutoNum type="romanLcPeriod"/>
            </a:pPr>
            <a:r>
              <a:rPr lang="en-US" dirty="0"/>
              <a:t>The Ethiopian </a:t>
            </a:r>
            <a:r>
              <a:rPr lang="en-US" dirty="0" smtClean="0"/>
              <a:t>Eunuch (Acts 8)</a:t>
            </a:r>
            <a:endParaRPr lang="en-US" dirty="0"/>
          </a:p>
          <a:p>
            <a:pPr marL="971550" lvl="1" indent="-571500">
              <a:buFont typeface="+mj-lt"/>
              <a:buAutoNum type="romanLcPeriod"/>
            </a:pPr>
            <a:r>
              <a:rPr lang="en-US" dirty="0"/>
              <a:t>The </a:t>
            </a:r>
            <a:r>
              <a:rPr lang="en-US" dirty="0" smtClean="0"/>
              <a:t>3,000 (Acts 2)</a:t>
            </a:r>
            <a:endParaRPr lang="en-US" dirty="0"/>
          </a:p>
          <a:p>
            <a:pPr marL="971550" lvl="1" indent="-571500">
              <a:buFont typeface="+mj-lt"/>
              <a:buAutoNum type="romanLcPeriod"/>
            </a:pPr>
            <a:r>
              <a:rPr lang="en-US" dirty="0"/>
              <a:t>Paul the </a:t>
            </a:r>
            <a:r>
              <a:rPr lang="en-US" dirty="0" smtClean="0"/>
              <a:t>Apostle (Acts 9 / Acts 22)</a:t>
            </a:r>
            <a:endParaRPr lang="en-US" dirty="0"/>
          </a:p>
          <a:p>
            <a:pPr>
              <a:buNone/>
            </a:pPr>
            <a:endParaRPr lang="en-US"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Testament Conversion </a:t>
            </a:r>
            <a:r>
              <a:rPr lang="en-US" dirty="0" smtClean="0"/>
              <a:t/>
            </a:r>
            <a:br>
              <a:rPr lang="en-US" dirty="0" smtClean="0"/>
            </a:br>
            <a:r>
              <a:rPr lang="en-US" dirty="0" smtClean="0"/>
              <a:t>Answer Key #2</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4.) Please write out the Four Questions Concerning Conversion </a:t>
            </a:r>
            <a:r>
              <a:rPr lang="en-US" b="1" dirty="0"/>
              <a:t>(.25 Each)</a:t>
            </a:r>
          </a:p>
          <a:p>
            <a:pPr marL="971550" lvl="1" indent="-571500">
              <a:buFont typeface="+mj-lt"/>
              <a:buAutoNum type="romanLcPeriod"/>
            </a:pPr>
            <a:r>
              <a:rPr lang="en-US" dirty="0" smtClean="0"/>
              <a:t>What was preached?</a:t>
            </a:r>
          </a:p>
          <a:p>
            <a:pPr marL="971550" lvl="1" indent="-571500">
              <a:buFont typeface="+mj-lt"/>
              <a:buAutoNum type="romanLcPeriod"/>
            </a:pPr>
            <a:r>
              <a:rPr lang="en-US" dirty="0" smtClean="0"/>
              <a:t>What was the person’s (peoples) response to the message?</a:t>
            </a:r>
          </a:p>
          <a:p>
            <a:pPr marL="971550" lvl="1" indent="-571500">
              <a:buFont typeface="+mj-lt"/>
              <a:buAutoNum type="romanLcPeriod"/>
            </a:pPr>
            <a:r>
              <a:rPr lang="en-US" dirty="0" smtClean="0"/>
              <a:t>How long did the person/people take to make a decision?</a:t>
            </a:r>
          </a:p>
          <a:p>
            <a:pPr marL="971550" lvl="1" indent="-571500">
              <a:buFont typeface="+mj-lt"/>
              <a:buAutoNum type="romanLcPeriod"/>
            </a:pPr>
            <a:r>
              <a:rPr lang="en-US" dirty="0" smtClean="0"/>
              <a:t>What was their response after baptism?</a:t>
            </a:r>
            <a:endParaRPr lang="en-US" dirty="0" smtClean="0"/>
          </a:p>
          <a:p>
            <a:pPr>
              <a:buNone/>
            </a:pPr>
            <a:endParaRPr lang="en-US" dirty="0" smtClean="0"/>
          </a:p>
          <a:p>
            <a:pPr marL="0" indent="0">
              <a:buNone/>
            </a:pPr>
            <a:r>
              <a:rPr lang="en-US" dirty="0" smtClean="0"/>
              <a:t>5.) </a:t>
            </a:r>
            <a:r>
              <a:rPr lang="en-US" dirty="0"/>
              <a:t>Refute "</a:t>
            </a:r>
            <a:r>
              <a:rPr lang="en-US" b="1" dirty="0"/>
              <a:t>Baptism does not save you!</a:t>
            </a:r>
            <a:r>
              <a:rPr lang="en-US" dirty="0"/>
              <a:t>" (Scriptures and points</a:t>
            </a:r>
            <a:r>
              <a:rPr lang="en-US" dirty="0" smtClean="0"/>
              <a:t>) </a:t>
            </a:r>
          </a:p>
          <a:p>
            <a:pPr marL="971550" lvl="1" indent="-571500">
              <a:buFont typeface="+mj-lt"/>
              <a:buAutoNum type="romanLcPeriod"/>
            </a:pPr>
            <a:r>
              <a:rPr lang="en-US" b="1" dirty="0" smtClean="0"/>
              <a:t>1 </a:t>
            </a:r>
            <a:r>
              <a:rPr lang="en-US" b="1" dirty="0"/>
              <a:t>Peter 3:18-21 </a:t>
            </a:r>
            <a:r>
              <a:rPr lang="en-US" dirty="0"/>
              <a:t>says that baptism does save you through the resurrection of </a:t>
            </a:r>
            <a:r>
              <a:rPr lang="en-US" dirty="0" smtClean="0"/>
              <a:t> Jesus </a:t>
            </a:r>
            <a:r>
              <a:rPr lang="en-US" dirty="0"/>
              <a:t>Christ. </a:t>
            </a:r>
            <a:endParaRPr lang="en-US" dirty="0" smtClean="0"/>
          </a:p>
          <a:p>
            <a:pPr marL="971550" lvl="1" indent="-571500">
              <a:buFont typeface="+mj-lt"/>
              <a:buAutoNum type="romanLcPeriod"/>
            </a:pPr>
            <a:r>
              <a:rPr lang="en-US" b="1" dirty="0" smtClean="0"/>
              <a:t>Acts </a:t>
            </a:r>
            <a:r>
              <a:rPr lang="en-US" b="1" dirty="0"/>
              <a:t>2:38 </a:t>
            </a:r>
            <a:r>
              <a:rPr lang="en-US" dirty="0"/>
              <a:t>teaches that sin is forgiven at baptism-one is saved at the point sin is forgiven </a:t>
            </a:r>
            <a:endParaRPr lang="en-US" dirty="0"/>
          </a:p>
          <a:p>
            <a:pPr>
              <a:buNone/>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4202</TotalTime>
  <Words>2365</Words>
  <Application>Microsoft Office PowerPoint</Application>
  <PresentationFormat>On-screen Show (4:3)</PresentationFormat>
  <Paragraphs>202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Papyrus</vt:lpstr>
      <vt:lpstr>Office Theme</vt:lpstr>
      <vt:lpstr>WELCOME</vt:lpstr>
      <vt:lpstr>Upcoming Events</vt:lpstr>
      <vt:lpstr>PowerPoint Presentation</vt:lpstr>
      <vt:lpstr>First Principles 2014</vt:lpstr>
      <vt:lpstr>New Testament Conversion QUIZ Part 1</vt:lpstr>
      <vt:lpstr>New Testament Conversion QUIZ Part 2</vt:lpstr>
      <vt:lpstr>New Testament Conversion QUIZ Part 3 (Extra Credit)</vt:lpstr>
      <vt:lpstr>New Testament Conversion  Answer Key #1</vt:lpstr>
      <vt:lpstr>New Testament Conversion  Answer Key #2</vt:lpstr>
      <vt:lpstr>New Testament Conversion  Answer Key #3 (Bonus &amp; Extra Credit)</vt:lpstr>
      <vt:lpstr>The Cross Introduction</vt:lpstr>
      <vt:lpstr>The Cross Introduction</vt:lpstr>
      <vt:lpstr>The Cross Introduction</vt:lpstr>
      <vt:lpstr>The Cross Introduction</vt:lpstr>
      <vt:lpstr>The Cross Introduction</vt:lpstr>
      <vt:lpstr>The Cross Introduction</vt:lpstr>
      <vt:lpstr>The Cross Biblical Point of View</vt:lpstr>
      <vt:lpstr>Matt 26:31-35</vt:lpstr>
      <vt:lpstr>Matt 26:36-46</vt:lpstr>
      <vt:lpstr>Matt 26:47-56</vt:lpstr>
      <vt:lpstr>Matt 26:57-68</vt:lpstr>
      <vt:lpstr>Matt 26:69-75</vt:lpstr>
      <vt:lpstr>Matt 27:1-10</vt:lpstr>
      <vt:lpstr>Matt 27:11-26</vt:lpstr>
      <vt:lpstr>Matt 27:27-31, Matt 27:32-44 &amp; Matt 27:45-56</vt:lpstr>
      <vt:lpstr>Matt 27:57-61, Matt 27:62-66  &amp;  Matt 28:1-10</vt:lpstr>
      <vt:lpstr>Medical Account Dr. C. Truman Davis </vt:lpstr>
      <vt:lpstr>Medical Account  stipes, patibulum, Tau cross</vt:lpstr>
      <vt:lpstr>Medical Account  “Palms” vs. “Wrists” (Hands)</vt:lpstr>
      <vt:lpstr>Medical Account  flagrum (or flagellum) </vt:lpstr>
      <vt:lpstr>Medical Account  the prisoner is near death…</vt:lpstr>
      <vt:lpstr>Medical Account The Crown</vt:lpstr>
      <vt:lpstr>Medical Account The Cross</vt:lpstr>
      <vt:lpstr>Medical Account The Empty Tomb</vt:lpstr>
      <vt:lpstr>Personal Responsibility  Spiritual Account of The Cross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Principles 2013</dc:title>
  <dc:creator>jeremyc</dc:creator>
  <cp:lastModifiedBy>Jeremy Ciaramella</cp:lastModifiedBy>
  <cp:revision>205</cp:revision>
  <dcterms:created xsi:type="dcterms:W3CDTF">2013-09-12T00:53:41Z</dcterms:created>
  <dcterms:modified xsi:type="dcterms:W3CDTF">2014-09-06T16:39:05Z</dcterms:modified>
</cp:coreProperties>
</file>